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0" r:id="rId4"/>
    <p:sldId id="258" r:id="rId5"/>
    <p:sldId id="267" r:id="rId6"/>
    <p:sldId id="262" r:id="rId7"/>
    <p:sldId id="275" r:id="rId8"/>
    <p:sldId id="263" r:id="rId9"/>
    <p:sldId id="265" r:id="rId10"/>
    <p:sldId id="269" r:id="rId11"/>
    <p:sldId id="270" r:id="rId12"/>
    <p:sldId id="272" r:id="rId13"/>
    <p:sldId id="273" r:id="rId14"/>
    <p:sldId id="266" r:id="rId15"/>
    <p:sldId id="274" r:id="rId16"/>
    <p:sldId id="271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3618BE"/>
    <a:srgbClr val="753C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6D49-54E0-A644-AED0-71F9A3D28A61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AE07-8E5A-A049-A640-BB487C2C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3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2237-5E17-9041-A38D-18D537262B15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0DF4-9C93-814C-B6F6-F9159B4C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318EBA-D2A0-1449-A89A-71B6AD49C44F}" type="datetime4">
              <a:rPr lang="en-US" smtClean="0"/>
              <a:t>March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DB13-2A60-CA43-8A5C-B13425A96D0B}" type="datetime4">
              <a:rPr lang="en-US" smtClean="0"/>
              <a:t>March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C8DE-4479-B44A-AE6E-E24AA3CB5DB6}" type="datetime4">
              <a:rPr lang="en-US" smtClean="0"/>
              <a:t>March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4CDB-A1E0-A945-A70D-99BE23772D45}" type="datetime4">
              <a:rPr lang="en-US" smtClean="0"/>
              <a:t>March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B2809E-6AD4-734F-8214-38CA94C0A726}" type="datetime4">
              <a:rPr lang="en-US" smtClean="0"/>
              <a:t>March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F77C-006E-D842-ABAB-83B1104CAD3F}" type="datetime4">
              <a:rPr lang="en-US" smtClean="0"/>
              <a:t>March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248A-D187-254F-99D0-A675A8A3C1E6}" type="datetime4">
              <a:rPr lang="en-US" smtClean="0"/>
              <a:t>March 17,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3224B1-8433-DB4A-B1C1-DCCA67BC2581}" type="datetime4">
              <a:rPr lang="en-US" smtClean="0"/>
              <a:t>March 17,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44C4-C2FD-4F4F-BFAD-BA865BC3F195}" type="datetime4">
              <a:rPr lang="en-US" smtClean="0"/>
              <a:t>March 17,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7ABE7C-DE53-C54F-9A3A-2FEAAD567C23}" type="datetime4">
              <a:rPr lang="en-US" smtClean="0"/>
              <a:t>March 17,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6471D7-7B37-A24A-8E04-47B4514C6F58}" type="datetime4">
              <a:rPr lang="en-US" smtClean="0"/>
              <a:t>March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5C5051D-A452-BE4C-BE7D-1E3CFF4A3CC2}" type="datetime4">
              <a:rPr lang="en-US" smtClean="0"/>
              <a:t>March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skolverket.se/om-skolverket/publikationer/visa-enskild-publikation?_xurl_=http://www5.skolverket.se/wtpub/ws/skolbok/wpubext/trycksak/Record?k=268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_HnZa2XSrc&amp;feature=youtu.b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vd.se/nastan-atta-av-tio-larare-behoriga/i/senast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udera.nu/att-valja-utbildning/lararutbildningar/amneslarare-i-grundskolans-arskurs-7-9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2540242"/>
            <a:ext cx="5618352" cy="3469919"/>
          </a:xfrm>
        </p:spPr>
        <p:txBody>
          <a:bodyPr>
            <a:normAutofit fontScale="77500" lnSpcReduction="20000"/>
          </a:bodyPr>
          <a:lstStyle/>
          <a:p>
            <a:r>
              <a:rPr lang="en-US" sz="4500" dirty="0" smtClean="0"/>
              <a:t>What Should Parents Do?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 Daniel B. Klein</a:t>
            </a:r>
          </a:p>
          <a:p>
            <a:r>
              <a:rPr lang="en-US" dirty="0" smtClean="0"/>
              <a:t>	George Mason University</a:t>
            </a:r>
          </a:p>
          <a:p>
            <a:r>
              <a:rPr lang="en-US" dirty="0" smtClean="0"/>
              <a:t>		Econ &amp; </a:t>
            </a:r>
            <a:r>
              <a:rPr lang="en-US" dirty="0" err="1" smtClean="0"/>
              <a:t>Mercatus</a:t>
            </a:r>
            <a:r>
              <a:rPr lang="en-US" dirty="0" smtClean="0"/>
              <a:t> Center</a:t>
            </a:r>
          </a:p>
          <a:p>
            <a:r>
              <a:rPr lang="en-US" dirty="0" smtClean="0"/>
              <a:t>	&amp; Ratio Institute (Stockholm)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err="1" smtClean="0"/>
              <a:t>Timbro</a:t>
            </a:r>
            <a:r>
              <a:rPr lang="en-US" i="1" dirty="0" smtClean="0"/>
              <a:t> event in Stockholm    </a:t>
            </a:r>
            <a:r>
              <a:rPr lang="en-US" dirty="0" smtClean="0"/>
              <a:t>17 March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254674"/>
            <a:ext cx="5120640" cy="2304288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School politics: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12" y="162064"/>
            <a:ext cx="1959329" cy="18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19" y="384555"/>
            <a:ext cx="33401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3" y="332181"/>
            <a:ext cx="5426706" cy="144413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709274"/>
            <a:ext cx="8595360" cy="49377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264 pages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dirty="0" smtClean="0">
                <a:solidFill>
                  <a:srgbClr val="000000"/>
                </a:solidFill>
              </a:rPr>
              <a:t>				</a:t>
            </a:r>
            <a:r>
              <a:rPr lang="en-US" sz="1900" dirty="0">
                <a:solidFill>
                  <a:srgbClr val="000000"/>
                </a:solidFill>
              </a:rPr>
              <a:t>	</a:t>
            </a:r>
            <a:r>
              <a:rPr lang="en-US" sz="1900" dirty="0">
                <a:hlinkClick r:id="rId4"/>
              </a:rPr>
              <a:t>source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How many times does the word appear?</a:t>
            </a:r>
            <a:endParaRPr lang="en-US" u="sng" dirty="0" smtClean="0"/>
          </a:p>
          <a:p>
            <a:r>
              <a:rPr lang="en-US" i="1" dirty="0" smtClean="0">
                <a:solidFill>
                  <a:srgbClr val="000000"/>
                </a:solidFill>
              </a:rPr>
              <a:t>incentive, enterprise, commerce, competition/competitive, profit, industry, property</a:t>
            </a:r>
            <a:r>
              <a:rPr lang="en-US" i="1" dirty="0">
                <a:solidFill>
                  <a:srgbClr val="000000"/>
                </a:solidFill>
              </a:rPr>
              <a:t>, ownership, free trade, </a:t>
            </a:r>
            <a:r>
              <a:rPr lang="en-US" i="1" dirty="0" smtClean="0">
                <a:solidFill>
                  <a:srgbClr val="000000"/>
                </a:solidFill>
              </a:rPr>
              <a:t>liberal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000000"/>
                </a:solidFill>
              </a:rPr>
              <a:t>liberalism </a:t>
            </a:r>
            <a:r>
              <a:rPr lang="en-US" dirty="0" smtClean="0">
                <a:solidFill>
                  <a:srgbClr val="000000"/>
                </a:solidFill>
              </a:rPr>
              <a:t> – 0</a:t>
            </a:r>
          </a:p>
          <a:p>
            <a:r>
              <a:rPr lang="en-US" i="1" dirty="0">
                <a:solidFill>
                  <a:srgbClr val="000000"/>
                </a:solidFill>
              </a:rPr>
              <a:t>liberty</a:t>
            </a:r>
            <a:r>
              <a:rPr lang="en-US" dirty="0">
                <a:solidFill>
                  <a:srgbClr val="000000"/>
                </a:solidFill>
              </a:rPr>
              <a:t> – 1 (“Age of Liberty”)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market</a:t>
            </a:r>
            <a:r>
              <a:rPr lang="en-US" dirty="0" smtClean="0">
                <a:solidFill>
                  <a:srgbClr val="000000"/>
                </a:solidFill>
              </a:rPr>
              <a:t> – 1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innovation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– 1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entrepreneurship</a:t>
            </a:r>
            <a:r>
              <a:rPr lang="en-US" dirty="0" smtClean="0">
                <a:solidFill>
                  <a:srgbClr val="000000"/>
                </a:solidFill>
              </a:rPr>
              <a:t> – 2</a:t>
            </a:r>
          </a:p>
          <a:p>
            <a:r>
              <a:rPr lang="en-US" i="1" dirty="0">
                <a:solidFill>
                  <a:srgbClr val="000000"/>
                </a:solidFill>
              </a:rPr>
              <a:t>Industrial</a:t>
            </a:r>
            <a:r>
              <a:rPr lang="en-US" dirty="0">
                <a:solidFill>
                  <a:srgbClr val="000000"/>
                </a:solidFill>
              </a:rPr>
              <a:t> - 4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price </a:t>
            </a:r>
            <a:r>
              <a:rPr lang="en-US" dirty="0" smtClean="0">
                <a:solidFill>
                  <a:srgbClr val="000000"/>
                </a:solidFill>
              </a:rPr>
              <a:t>- 8</a:t>
            </a:r>
          </a:p>
          <a:p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i="1" dirty="0" smtClean="0">
                <a:solidFill>
                  <a:srgbClr val="000000"/>
                </a:solidFill>
              </a:rPr>
              <a:t>rade</a:t>
            </a:r>
            <a:r>
              <a:rPr lang="en-US" dirty="0" smtClean="0">
                <a:solidFill>
                  <a:srgbClr val="000000"/>
                </a:solidFill>
              </a:rPr>
              <a:t> – 9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ustainability</a:t>
            </a:r>
            <a:r>
              <a:rPr lang="en-US" dirty="0" smtClean="0">
                <a:solidFill>
                  <a:srgbClr val="000000"/>
                </a:solidFill>
              </a:rPr>
              <a:t> – 24</a:t>
            </a:r>
          </a:p>
          <a:p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ustainable …development</a:t>
            </a:r>
            <a:r>
              <a:rPr lang="en-US" dirty="0" smtClean="0">
                <a:solidFill>
                  <a:srgbClr val="000000"/>
                </a:solidFill>
              </a:rPr>
              <a:t> – 57</a:t>
            </a:r>
          </a:p>
          <a:p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i="1" dirty="0" smtClean="0">
                <a:solidFill>
                  <a:srgbClr val="000000"/>
                </a:solidFill>
              </a:rPr>
              <a:t>cological</a:t>
            </a:r>
            <a:r>
              <a:rPr lang="en-US" dirty="0" smtClean="0">
                <a:solidFill>
                  <a:srgbClr val="000000"/>
                </a:solidFill>
              </a:rPr>
              <a:t> – 44</a:t>
            </a:r>
          </a:p>
          <a:p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i="1" dirty="0" smtClean="0">
                <a:solidFill>
                  <a:srgbClr val="000000"/>
                </a:solidFill>
              </a:rPr>
              <a:t>nvironment(al)</a:t>
            </a:r>
            <a:r>
              <a:rPr lang="en-US" dirty="0" smtClean="0">
                <a:solidFill>
                  <a:srgbClr val="000000"/>
                </a:solidFill>
              </a:rPr>
              <a:t> -197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3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753C21"/>
                </a:solidFill>
              </a:rPr>
              <a:t>“Sustainability”</a:t>
            </a:r>
            <a:endParaRPr lang="en-US" sz="4400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en-US" sz="3000" dirty="0" smtClean="0"/>
          </a:p>
          <a:p>
            <a:pPr marL="170752" lvl="1" indent="0"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What is to be sustained?</a:t>
            </a:r>
          </a:p>
          <a:p>
            <a:pPr marL="170752" lvl="1" indent="0"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Why should we presuppose that that thing should be sustained?</a:t>
            </a:r>
          </a:p>
          <a:p>
            <a:pPr marL="170752" lvl="1" indent="0"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What are the trade-offs?</a:t>
            </a:r>
          </a:p>
          <a:p>
            <a:pPr marL="170752" lvl="1" indent="0">
              <a:buNone/>
            </a:pPr>
            <a:endParaRPr lang="en-US" sz="3000" dirty="0" smtClean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170752" lvl="1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	 </a:t>
            </a:r>
            <a:r>
              <a:rPr lang="en-US" sz="3000" dirty="0" smtClean="0">
                <a:solidFill>
                  <a:srgbClr val="000000"/>
                </a:solidFill>
              </a:rPr>
              <a:t>Mere </a:t>
            </a:r>
            <a:r>
              <a:rPr lang="en-US" sz="3000" dirty="0">
                <a:solidFill>
                  <a:srgbClr val="000000"/>
                </a:solidFill>
              </a:rPr>
              <a:t>postures, </a:t>
            </a:r>
            <a:r>
              <a:rPr lang="en-US" sz="3000" dirty="0" smtClean="0">
                <a:solidFill>
                  <a:srgbClr val="000000"/>
                </a:solidFill>
              </a:rPr>
              <a:t>attitudes</a:t>
            </a:r>
          </a:p>
          <a:p>
            <a:pPr marL="170752" lvl="1" indent="0"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		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7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53C21"/>
                </a:solidFill>
              </a:rPr>
              <a:t>My daughter:</a:t>
            </a:r>
            <a:endParaRPr lang="en-US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311542"/>
            <a:ext cx="859536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“I just tell them what they want to hear.”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She reports two attitudes: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tell the teachers what they want to hear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believe it because the teacher says it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marL="515239" lvl="3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-- There is no critical questioning.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53C21"/>
                </a:solidFill>
              </a:rPr>
              <a:t>Disserving the children:</a:t>
            </a:r>
            <a:endParaRPr lang="en-US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Spoils their attitude toward learning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Spoils their regard for their teachers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Spoils their regard for occupational competence and craftsmanship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Spoils their attitude toward public discourse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53C21"/>
                </a:solidFill>
              </a:rPr>
              <a:t>I would tell children</a:t>
            </a:r>
            <a:endParaRPr lang="en-US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Mutual gains from voluntary exchange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Great Enrichment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Economic freedom strongly correlates with well-being (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link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Honest income reflects service to society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Knowledge in society is dispersed and disjointed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Government often causes or exacerbates problems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Rental housing market in Stockholm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Restrictions on exchange in kidneys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Restrictions create black markets</a:t>
            </a:r>
          </a:p>
          <a:p>
            <a:pPr marL="342202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53C21"/>
                </a:solidFill>
              </a:rPr>
              <a:t>Parents</a:t>
            </a:r>
            <a:endParaRPr lang="en-US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You want your child to: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et good grades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ain knowledge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ain understanding, wisdom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evelop moral character, virtue</a:t>
            </a:r>
          </a:p>
          <a:p>
            <a:pPr lvl="2"/>
            <a:endParaRPr lang="en-US" sz="2400" dirty="0" smtClean="0">
              <a:solidFill>
                <a:srgbClr val="000000"/>
              </a:solidFill>
            </a:endParaRP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rgbClr val="000000"/>
                </a:solidFill>
              </a:rPr>
              <a:t>Talk to your child about school.</a:t>
            </a:r>
          </a:p>
          <a:p>
            <a:pPr marL="457200" indent="-457200"/>
            <a:r>
              <a:rPr lang="en-US" sz="2800" dirty="0" smtClean="0">
                <a:solidFill>
                  <a:srgbClr val="000000"/>
                </a:solidFill>
              </a:rPr>
              <a:t>Expose your child to other viewpoints.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6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80010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753C21"/>
                </a:solidFill>
              </a:rPr>
              <a:t>Proposal for </a:t>
            </a:r>
            <a:r>
              <a:rPr lang="en-US" sz="3100" dirty="0" err="1" smtClean="0">
                <a:solidFill>
                  <a:srgbClr val="753C21"/>
                </a:solidFill>
              </a:rPr>
              <a:t>Timbro</a:t>
            </a:r>
            <a:r>
              <a:rPr lang="en-US" sz="3100" dirty="0" smtClean="0">
                <a:solidFill>
                  <a:srgbClr val="753C21"/>
                </a:solidFill>
              </a:rPr>
              <a:t>: Create a website:</a:t>
            </a:r>
            <a:r>
              <a:rPr lang="en-US" dirty="0" smtClean="0">
                <a:solidFill>
                  <a:srgbClr val="753C21"/>
                </a:solidFill>
              </a:rPr>
              <a:t/>
            </a:r>
            <a:br>
              <a:rPr lang="en-US" dirty="0" smtClean="0">
                <a:solidFill>
                  <a:srgbClr val="753C21"/>
                </a:solidFill>
              </a:rPr>
            </a:br>
            <a:r>
              <a:rPr lang="en-US" dirty="0" smtClean="0">
                <a:solidFill>
                  <a:srgbClr val="753C21"/>
                </a:solidFill>
              </a:rPr>
              <a:t/>
            </a:r>
            <a:br>
              <a:rPr lang="en-US" dirty="0" smtClean="0">
                <a:solidFill>
                  <a:srgbClr val="753C21"/>
                </a:solidFill>
              </a:rPr>
            </a:br>
            <a:r>
              <a:rPr lang="en-US" b="1" i="1" dirty="0" smtClean="0">
                <a:solidFill>
                  <a:srgbClr val="3618BE"/>
                </a:solidFill>
              </a:rPr>
              <a:t>The Official Worries: Diverse Viewpoints</a:t>
            </a:r>
            <a:endParaRPr lang="en-US" b="1" i="1" dirty="0">
              <a:solidFill>
                <a:srgbClr val="3618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670048"/>
            <a:ext cx="8595360" cy="4937760"/>
          </a:xfrm>
        </p:spPr>
        <p:txBody>
          <a:bodyPr>
            <a:normAutofit/>
          </a:bodyPr>
          <a:lstStyle/>
          <a:p>
            <a:pPr lvl="2"/>
            <a:r>
              <a:rPr lang="en-US" sz="3200" dirty="0" smtClean="0">
                <a:solidFill>
                  <a:schemeClr val="tx1"/>
                </a:solidFill>
              </a:rPr>
              <a:t>For students and parents</a:t>
            </a:r>
          </a:p>
          <a:p>
            <a:pPr lvl="2"/>
            <a:endParaRPr lang="en-US" sz="3200" dirty="0" smtClean="0">
              <a:solidFill>
                <a:schemeClr val="tx1"/>
              </a:solidFill>
            </a:endParaRPr>
          </a:p>
          <a:p>
            <a:pPr lvl="2"/>
            <a:r>
              <a:rPr lang="en-US" sz="3200" dirty="0" smtClean="0">
                <a:solidFill>
                  <a:schemeClr val="tx1"/>
                </a:solidFill>
              </a:rPr>
              <a:t>Videos and discussions of the Official Worries</a:t>
            </a:r>
          </a:p>
          <a:p>
            <a:pPr lvl="2"/>
            <a:endParaRPr lang="en-US" sz="3200" dirty="0" smtClean="0">
              <a:solidFill>
                <a:schemeClr val="tx1"/>
              </a:solidFill>
            </a:endParaRPr>
          </a:p>
          <a:p>
            <a:pPr lvl="2"/>
            <a:r>
              <a:rPr lang="en-US" sz="3200" dirty="0" smtClean="0">
                <a:solidFill>
                  <a:schemeClr val="tx1"/>
                </a:solidFill>
              </a:rPr>
              <a:t>Diverse viewpoints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Thank you for your attention.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53C21"/>
                </a:solidFill>
              </a:rPr>
              <a:t>Worry as an Agenda</a:t>
            </a:r>
            <a:endParaRPr lang="en-US" sz="4400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The pattern: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Harping on particular effects (ecological, etc.)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Worry</a:t>
            </a:r>
            <a:r>
              <a:rPr lang="en-US" sz="2400" dirty="0" smtClean="0">
                <a:solidFill>
                  <a:srgbClr val="000000"/>
                </a:solidFill>
              </a:rPr>
              <a:t> about those particular effects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Urge greater concern</a:t>
            </a:r>
          </a:p>
          <a:p>
            <a:pPr marL="627952" lvl="1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 pattern plays to attitudes of the political left.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Teachers: A corps of worriers.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 official public attitude.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627952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53C21"/>
                </a:solidFill>
              </a:rPr>
              <a:t>The Official Worries</a:t>
            </a:r>
            <a:endParaRPr lang="en-US" sz="4400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Environmental issues – “Sustainability”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u="sng" dirty="0" smtClean="0">
                <a:solidFill>
                  <a:srgbClr val="000000"/>
                </a:solidFill>
              </a:rPr>
              <a:t>running out</a:t>
            </a:r>
            <a:r>
              <a:rPr lang="en-US" dirty="0" smtClean="0">
                <a:solidFill>
                  <a:srgbClr val="000000"/>
                </a:solidFill>
              </a:rPr>
              <a:t>” – resource conservation, deforestation, recycling, endangered species</a:t>
            </a:r>
          </a:p>
          <a:p>
            <a:pPr lvl="2"/>
            <a:r>
              <a:rPr lang="en-US" u="sng" dirty="0" smtClean="0">
                <a:solidFill>
                  <a:srgbClr val="000000"/>
                </a:solidFill>
              </a:rPr>
              <a:t>The commons</a:t>
            </a:r>
            <a:r>
              <a:rPr lang="en-US" dirty="0" smtClean="0">
                <a:solidFill>
                  <a:srgbClr val="000000"/>
                </a:solidFill>
              </a:rPr>
              <a:t>: global warming, ocean acidification, acid rain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Poverty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Sweatshops, exploitation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Why are some countries poor?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“Democracy” and “democratic” –as though they mean </a:t>
            </a:r>
            <a:r>
              <a:rPr lang="en-US" sz="2400" i="1" dirty="0" smtClean="0">
                <a:solidFill>
                  <a:srgbClr val="000000"/>
                </a:solidFill>
              </a:rPr>
              <a:t>goodness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53C21"/>
                </a:solidFill>
              </a:rPr>
              <a:t>Official Worries everywhere!</a:t>
            </a:r>
            <a:endParaRPr lang="en-US" sz="4000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Social studies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History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Geography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English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Swedish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Science – chemistry, biology, physics, technology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Math – word problems harp on the official worries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Students are engulfed in Official Worries.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Students are trained into certain postures and attitudes.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“political correctness” – or PC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53C21"/>
                </a:solidFill>
              </a:rPr>
              <a:t>Examples: </a:t>
            </a:r>
            <a:endParaRPr lang="en-US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My daughter’s paper on Bridges: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41% is about different materials used in bridges, chiefly their environmental impacts.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Last week: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class watched a documentary about plastics, emphasizing how plastics are bad for the environment.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53C21"/>
                </a:solidFill>
              </a:rPr>
              <a:t>How to Worry Responsibly </a:t>
            </a:r>
            <a:endParaRPr lang="en-US" sz="4400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81752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>
                <a:solidFill>
                  <a:srgbClr val="000000"/>
                </a:solidFill>
              </a:rPr>
              <a:t>Social life is complex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Understandings of how social life works</a:t>
            </a:r>
          </a:p>
          <a:p>
            <a:r>
              <a:rPr lang="en-US" sz="2900" dirty="0" err="1" smtClean="0">
                <a:solidFill>
                  <a:srgbClr val="000000"/>
                </a:solidFill>
              </a:rPr>
              <a:t>Understanding</a:t>
            </a:r>
            <a:r>
              <a:rPr lang="en-US" sz="2900" i="1" dirty="0" err="1" smtClean="0">
                <a:solidFill>
                  <a:srgbClr val="000000"/>
                </a:solidFill>
              </a:rPr>
              <a:t>S</a:t>
            </a:r>
            <a:r>
              <a:rPr lang="en-US" sz="2900" dirty="0">
                <a:solidFill>
                  <a:srgbClr val="000000"/>
                </a:solidFill>
              </a:rPr>
              <a:t>: People disagree</a:t>
            </a:r>
            <a:r>
              <a:rPr lang="en-US" sz="2900" dirty="0" smtClean="0">
                <a:solidFill>
                  <a:srgbClr val="000000"/>
                </a:solidFill>
              </a:rPr>
              <a:t>! Experts disagree! </a:t>
            </a:r>
            <a:r>
              <a:rPr lang="en-US" sz="2900" dirty="0">
                <a:solidFill>
                  <a:srgbClr val="000000"/>
                </a:solidFill>
              </a:rPr>
              <a:t>– students should know that!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How coordination happens – economic principles</a:t>
            </a:r>
          </a:p>
          <a:p>
            <a:pPr lvl="2"/>
            <a:r>
              <a:rPr lang="en-US" sz="2900" dirty="0" smtClean="0">
                <a:solidFill>
                  <a:srgbClr val="000000"/>
                </a:solidFill>
              </a:rPr>
              <a:t>Bottom-up vs. top-down</a:t>
            </a:r>
          </a:p>
          <a:p>
            <a:pPr lvl="2"/>
            <a:r>
              <a:rPr lang="en-US" sz="2900" dirty="0" smtClean="0">
                <a:solidFill>
                  <a:srgbClr val="000000"/>
                </a:solidFill>
              </a:rPr>
              <a:t>Spontaneous order, “the invisible hand”</a:t>
            </a:r>
          </a:p>
          <a:p>
            <a:pPr lvl="2"/>
            <a:endParaRPr lang="en-US" sz="2900" dirty="0" smtClean="0">
              <a:solidFill>
                <a:srgbClr val="000000"/>
              </a:solidFill>
            </a:endParaRPr>
          </a:p>
          <a:p>
            <a:r>
              <a:rPr lang="en-US" sz="2900" dirty="0" smtClean="0">
                <a:solidFill>
                  <a:srgbClr val="000000"/>
                </a:solidFill>
              </a:rPr>
              <a:t>Trade-offs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Knowledge problems</a:t>
            </a:r>
          </a:p>
          <a:p>
            <a:pPr lvl="2"/>
            <a:r>
              <a:rPr lang="en-US" sz="2900" dirty="0" smtClean="0">
                <a:solidFill>
                  <a:srgbClr val="000000"/>
                </a:solidFill>
              </a:rPr>
              <a:t>We often don’t know enough to make our benevolence effective </a:t>
            </a:r>
          </a:p>
          <a:p>
            <a:pPr lvl="2"/>
            <a:endParaRPr lang="en-US" sz="2900" dirty="0" smtClean="0">
              <a:solidFill>
                <a:srgbClr val="000000"/>
              </a:solidFill>
            </a:endParaRPr>
          </a:p>
          <a:p>
            <a:r>
              <a:rPr lang="en-US" sz="2900" dirty="0" smtClean="0">
                <a:solidFill>
                  <a:srgbClr val="000000"/>
                </a:solidFill>
              </a:rPr>
              <a:t>Unintended consequences</a:t>
            </a:r>
          </a:p>
          <a:p>
            <a:pPr lvl="2"/>
            <a:r>
              <a:rPr lang="en-US" sz="2900" dirty="0" smtClean="0">
                <a:solidFill>
                  <a:srgbClr val="000000"/>
                </a:solidFill>
              </a:rPr>
              <a:t>“The road to hell is paved with good intentions.”</a:t>
            </a:r>
          </a:p>
          <a:p>
            <a:pPr lvl="2"/>
            <a:endParaRPr lang="en-US" sz="2900" dirty="0" smtClean="0">
              <a:solidFill>
                <a:srgbClr val="000000"/>
              </a:solidFill>
            </a:endParaRPr>
          </a:p>
          <a:p>
            <a:r>
              <a:rPr lang="en-US" sz="2900" dirty="0" smtClean="0">
                <a:solidFill>
                  <a:srgbClr val="000000"/>
                </a:solidFill>
              </a:rPr>
              <a:t>Assessing which effects are MOST IMPORTANT</a:t>
            </a:r>
          </a:p>
          <a:p>
            <a:pPr marL="517525" lvl="3" indent="0">
              <a:buNone/>
            </a:pPr>
            <a:r>
              <a:rPr lang="en-US" sz="2900" dirty="0" smtClean="0">
                <a:solidFill>
                  <a:srgbClr val="000000"/>
                </a:solidFill>
              </a:rPr>
              <a:t> – many of the Official Worries are NOT IMPORTANT</a:t>
            </a:r>
          </a:p>
          <a:p>
            <a:endParaRPr lang="en-US" sz="2900" dirty="0" smtClean="0">
              <a:solidFill>
                <a:srgbClr val="000000"/>
              </a:solidFill>
            </a:endParaRPr>
          </a:p>
          <a:p>
            <a:r>
              <a:rPr lang="en-US" sz="2900" dirty="0" smtClean="0">
                <a:solidFill>
                  <a:srgbClr val="000000"/>
                </a:solidFill>
              </a:rPr>
              <a:t>Assessing institutional arrangements: Political science, public policy, political economy</a:t>
            </a:r>
          </a:p>
          <a:p>
            <a:pPr lvl="1"/>
            <a:r>
              <a:rPr lang="en-US" sz="2900" dirty="0" smtClean="0">
                <a:solidFill>
                  <a:srgbClr val="000000"/>
                </a:solidFill>
              </a:rPr>
              <a:t>Are teachers qualified?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753C21"/>
                </a:solidFill>
              </a:rPr>
              <a:t>Certification</a:t>
            </a:r>
            <a:endParaRPr lang="en-US" sz="4400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73% of teachers in primary school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79% </a:t>
            </a:r>
            <a:r>
              <a:rPr lang="en-US" sz="2800" dirty="0">
                <a:solidFill>
                  <a:srgbClr val="000000"/>
                </a:solidFill>
              </a:rPr>
              <a:t>of teachers in </a:t>
            </a:r>
            <a:r>
              <a:rPr lang="en-US" sz="2800" dirty="0" smtClean="0">
                <a:solidFill>
                  <a:srgbClr val="000000"/>
                </a:solidFill>
              </a:rPr>
              <a:t>gymnasiums</a:t>
            </a:r>
          </a:p>
          <a:p>
            <a:pPr marL="1243584" lvl="7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</a:t>
            </a:r>
            <a:r>
              <a:rPr lang="en-US" sz="1400" dirty="0" smtClean="0">
                <a:hlinkClick r:id="rId2"/>
              </a:rPr>
              <a:t>Source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6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8580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753C21"/>
                </a:solidFill>
              </a:rPr>
              <a:t>Tilted to the left</a:t>
            </a:r>
            <a:br>
              <a:rPr lang="en-US" i="1" dirty="0" smtClean="0">
                <a:solidFill>
                  <a:srgbClr val="753C21"/>
                </a:solidFill>
              </a:rPr>
            </a:br>
            <a:r>
              <a:rPr lang="en-US" dirty="0" smtClean="0">
                <a:solidFill>
                  <a:srgbClr val="753C21"/>
                </a:solidFill>
              </a:rPr>
              <a:t/>
            </a:r>
            <a:br>
              <a:rPr lang="en-US" dirty="0" smtClean="0">
                <a:solidFill>
                  <a:srgbClr val="753C21"/>
                </a:solidFill>
              </a:rPr>
            </a:br>
            <a:r>
              <a:rPr lang="en-US" dirty="0" smtClean="0">
                <a:solidFill>
                  <a:srgbClr val="753C21"/>
                </a:solidFill>
              </a:rPr>
              <a:t>Teacher training </a:t>
            </a:r>
            <a:r>
              <a:rPr lang="en-US" dirty="0">
                <a:solidFill>
                  <a:srgbClr val="753C21"/>
                </a:solidFill>
              </a:rPr>
              <a:t>programs for </a:t>
            </a:r>
            <a:r>
              <a:rPr lang="en-US" dirty="0" err="1">
                <a:solidFill>
                  <a:srgbClr val="753C21"/>
                </a:solidFill>
              </a:rPr>
              <a:t>årskurs</a:t>
            </a:r>
            <a:r>
              <a:rPr lang="en-US" dirty="0">
                <a:solidFill>
                  <a:srgbClr val="753C21"/>
                </a:solidFill>
              </a:rPr>
              <a:t> 7-</a:t>
            </a:r>
            <a:r>
              <a:rPr lang="en-US" dirty="0" smtClean="0">
                <a:solidFill>
                  <a:srgbClr val="753C21"/>
                </a:solidFill>
              </a:rPr>
              <a:t>9:</a:t>
            </a:r>
            <a:endParaRPr lang="en-US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844548"/>
            <a:ext cx="8595360" cy="4937760"/>
          </a:xfrm>
        </p:spPr>
        <p:txBody>
          <a:bodyPr numCol="2">
            <a:normAutofit fontScale="92500" lnSpcReduction="10000"/>
          </a:bodyPr>
          <a:lstStyle/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Gymnastik</a:t>
            </a:r>
            <a:r>
              <a:rPr lang="en-US" b="1" dirty="0">
                <a:solidFill>
                  <a:srgbClr val="000000"/>
                </a:solidFill>
              </a:rPr>
              <a:t>- </a:t>
            </a:r>
            <a:r>
              <a:rPr lang="en-US" b="1" dirty="0" err="1">
                <a:solidFill>
                  <a:srgbClr val="000000"/>
                </a:solidFill>
              </a:rPr>
              <a:t>och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idrottshögskolan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Göteborgs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universitet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Högskolan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Borås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Högskolan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Dalarna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Högskolan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Gävle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Högskolan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Halmstad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Högskolan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Kristianstad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Högskolan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Väst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Jönköping university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Karlstads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universitet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Konstfack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Kungl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  <a:r>
              <a:rPr lang="en-US" b="1" dirty="0" err="1">
                <a:solidFill>
                  <a:srgbClr val="000000"/>
                </a:solidFill>
              </a:rPr>
              <a:t>Musikhögskolan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KTH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Linköpings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universitet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Linnéuniversitetet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Luleå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tekniska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universitet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Lunds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universitet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Malmö </a:t>
            </a:r>
            <a:r>
              <a:rPr lang="en-US" b="1" dirty="0" err="1">
                <a:solidFill>
                  <a:srgbClr val="000000"/>
                </a:solidFill>
              </a:rPr>
              <a:t>högskola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Mittuniversitetet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Mälardalens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högskola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Stockholms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universitet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Södertörns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högskola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Umeå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universitet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Uppsala </a:t>
            </a:r>
            <a:r>
              <a:rPr lang="en-US" b="1" dirty="0" err="1">
                <a:solidFill>
                  <a:srgbClr val="000000"/>
                </a:solidFill>
              </a:rPr>
              <a:t>universitet</a:t>
            </a:r>
            <a:endParaRPr lang="en-US" dirty="0">
              <a:solidFill>
                <a:srgbClr val="000000"/>
              </a:solidFill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Örebro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universitet</a:t>
            </a:r>
            <a:endParaRPr lang="en-US" b="1" dirty="0" smtClean="0">
              <a:solidFill>
                <a:srgbClr val="000000"/>
              </a:solidFill>
            </a:endParaRPr>
          </a:p>
          <a:p>
            <a:pPr lvl="0"/>
            <a:endParaRPr lang="en-US" b="1" dirty="0" smtClean="0">
              <a:solidFill>
                <a:srgbClr val="000000"/>
              </a:solidFill>
            </a:endParaRPr>
          </a:p>
          <a:p>
            <a:pPr lvl="5"/>
            <a:r>
              <a:rPr lang="en-US" b="1" dirty="0" smtClean="0">
                <a:solidFill>
                  <a:srgbClr val="000000"/>
                </a:solidFill>
                <a:hlinkClick r:id="rId2"/>
              </a:rPr>
              <a:t>Source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53C21"/>
                </a:solidFill>
              </a:rPr>
              <a:t>Selection effects</a:t>
            </a:r>
            <a:endParaRPr lang="en-US" dirty="0">
              <a:solidFill>
                <a:srgbClr val="753C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Suppose the programs are leftist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lvl="2"/>
            <a:r>
              <a:rPr lang="en-US" sz="2600" dirty="0" smtClean="0">
                <a:solidFill>
                  <a:srgbClr val="000000"/>
                </a:solidFill>
              </a:rPr>
              <a:t>If a non-leftist does enter:</a:t>
            </a:r>
          </a:p>
          <a:p>
            <a:pPr lvl="4"/>
            <a:r>
              <a:rPr lang="en-US" sz="2600" dirty="0" smtClean="0">
                <a:solidFill>
                  <a:srgbClr val="000000"/>
                </a:solidFill>
              </a:rPr>
              <a:t>She will not enjoy it</a:t>
            </a:r>
          </a:p>
          <a:p>
            <a:pPr lvl="4"/>
            <a:r>
              <a:rPr lang="en-US" sz="2600" dirty="0" smtClean="0">
                <a:solidFill>
                  <a:srgbClr val="000000"/>
                </a:solidFill>
              </a:rPr>
              <a:t>She </a:t>
            </a:r>
            <a:r>
              <a:rPr lang="en-US" sz="2600" dirty="0">
                <a:solidFill>
                  <a:srgbClr val="000000"/>
                </a:solidFill>
              </a:rPr>
              <a:t>might be </a:t>
            </a:r>
            <a:r>
              <a:rPr lang="en-US" sz="2600" dirty="0" smtClean="0">
                <a:solidFill>
                  <a:srgbClr val="000000"/>
                </a:solidFill>
              </a:rPr>
              <a:t>disfavored</a:t>
            </a:r>
            <a:endParaRPr lang="en-US" sz="2600" dirty="0">
              <a:solidFill>
                <a:srgbClr val="000000"/>
              </a:solidFill>
            </a:endParaRPr>
          </a:p>
          <a:p>
            <a:pPr lvl="4"/>
            <a:r>
              <a:rPr lang="en-US" sz="2600" dirty="0" smtClean="0">
                <a:solidFill>
                  <a:srgbClr val="000000"/>
                </a:solidFill>
              </a:rPr>
              <a:t>She will have to conform</a:t>
            </a:r>
          </a:p>
          <a:p>
            <a:pPr lvl="2"/>
            <a:endParaRPr lang="en-US" sz="2800" dirty="0">
              <a:solidFill>
                <a:srgbClr val="000000"/>
              </a:solidFill>
            </a:endParaRP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Non-leftists will tend to </a:t>
            </a:r>
            <a:r>
              <a:rPr lang="en-US" sz="2800" i="1" dirty="0" smtClean="0">
                <a:solidFill>
                  <a:srgbClr val="000000"/>
                </a:solidFill>
              </a:rPr>
              <a:t>avoid </a:t>
            </a:r>
            <a:r>
              <a:rPr lang="en-US" sz="2800" dirty="0" smtClean="0">
                <a:solidFill>
                  <a:srgbClr val="000000"/>
                </a:solidFill>
              </a:rPr>
              <a:t>the occupation</a:t>
            </a:r>
          </a:p>
          <a:p>
            <a:pPr lvl="2"/>
            <a:endParaRPr lang="en-US" sz="2800" dirty="0">
              <a:solidFill>
                <a:srgbClr val="000000"/>
              </a:solidFill>
            </a:endParaRP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The left-orientation reinforces itself: </a:t>
            </a:r>
            <a:r>
              <a:rPr lang="en-US" sz="28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i="1" dirty="0" smtClean="0">
                <a:solidFill>
                  <a:srgbClr val="000000"/>
                </a:solidFill>
              </a:rPr>
              <a:t>Groupthink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9">
      <a:dk1>
        <a:srgbClr val="3A2A2D"/>
      </a:dk1>
      <a:lt1>
        <a:sysClr val="window" lastClr="FFFFFF"/>
      </a:lt1>
      <a:dk2>
        <a:srgbClr val="622F28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2F65FF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8762</TotalTime>
  <Words>676</Words>
  <Application>Microsoft Macintosh PowerPoint</Application>
  <PresentationFormat>On-screen Show (4:3)</PresentationFormat>
  <Paragraphs>208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SOHO</vt:lpstr>
      <vt:lpstr>  School politics:</vt:lpstr>
      <vt:lpstr>Worry as an Agenda</vt:lpstr>
      <vt:lpstr>The Official Worries</vt:lpstr>
      <vt:lpstr>Official Worries everywhere!</vt:lpstr>
      <vt:lpstr>Examples: </vt:lpstr>
      <vt:lpstr>How to Worry Responsibly </vt:lpstr>
      <vt:lpstr>Certification</vt:lpstr>
      <vt:lpstr>Tilted to the left  Teacher training programs for årskurs 7-9:</vt:lpstr>
      <vt:lpstr>Selection effects</vt:lpstr>
      <vt:lpstr>PowerPoint Presentation</vt:lpstr>
      <vt:lpstr>“Sustainability”</vt:lpstr>
      <vt:lpstr>My daughter:</vt:lpstr>
      <vt:lpstr>Disserving the children:</vt:lpstr>
      <vt:lpstr>I would tell children</vt:lpstr>
      <vt:lpstr>Parents</vt:lpstr>
      <vt:lpstr>Proposal for Timbro: Create a website:  The Official Worries: Diverse Viewpoints</vt:lpstr>
      <vt:lpstr>PowerPoint Presentation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Klein</dc:creator>
  <cp:lastModifiedBy>Daniel Klein</cp:lastModifiedBy>
  <cp:revision>132</cp:revision>
  <cp:lastPrinted>2016-03-10T14:46:51Z</cp:lastPrinted>
  <dcterms:created xsi:type="dcterms:W3CDTF">2016-03-08T09:27:06Z</dcterms:created>
  <dcterms:modified xsi:type="dcterms:W3CDTF">2016-03-17T14:03:39Z</dcterms:modified>
</cp:coreProperties>
</file>